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18" r:id="rId5"/>
    <p:sldId id="336" r:id="rId6"/>
    <p:sldId id="337" r:id="rId7"/>
    <p:sldId id="335" r:id="rId8"/>
    <p:sldId id="330" r:id="rId9"/>
    <p:sldId id="331" r:id="rId10"/>
    <p:sldId id="332" r:id="rId11"/>
    <p:sldId id="333" r:id="rId12"/>
    <p:sldId id="334" r:id="rId13"/>
    <p:sldId id="31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4" userDrawn="1">
          <p15:clr>
            <a:srgbClr val="A4A3A4"/>
          </p15:clr>
        </p15:guide>
        <p15:guide id="2" pos="7276" userDrawn="1">
          <p15:clr>
            <a:srgbClr val="A4A3A4"/>
          </p15:clr>
        </p15:guide>
        <p15:guide id="3" pos="4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9D2"/>
    <a:srgbClr val="D1457A"/>
    <a:srgbClr val="F99D25"/>
    <a:srgbClr val="48484A"/>
    <a:srgbClr val="262626"/>
    <a:srgbClr val="DCDDDE"/>
    <a:srgbClr val="B1B3B6"/>
    <a:srgbClr val="77787B"/>
    <a:srgbClr val="BA1222"/>
    <a:srgbClr val="524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574" autoAdjust="0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>
        <p:guide orient="horz" pos="4264"/>
        <p:guide pos="7276"/>
        <p:guide pos="4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2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59" y="2950341"/>
            <a:ext cx="6584949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59" y="4372054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March 16, 2017</a:t>
            </a:fld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4345518" y="4116389"/>
            <a:ext cx="6584949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9" y="3094355"/>
            <a:ext cx="3226024" cy="9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789517" y="1420814"/>
            <a:ext cx="10792883" cy="4656137"/>
          </a:xfrm>
        </p:spPr>
        <p:txBody>
          <a:bodyPr>
            <a:noAutofit/>
          </a:bodyPr>
          <a:lstStyle>
            <a:lvl1pPr marL="344488" indent="-225425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016433" y="2931665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17" y="316106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146082" y="2824745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016433" y="2931665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6" y="3034406"/>
            <a:ext cx="777357" cy="7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-1" y="3756115"/>
            <a:ext cx="3603103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0591" y="4816174"/>
            <a:ext cx="3392512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05481" y="3926261"/>
            <a:ext cx="1741297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368868" y="3926261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1" y="3660775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1" y="3888633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1" y="4196179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3" y="5118127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2" y="5319213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3" y="5700264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4" y="3930584"/>
            <a:ext cx="625021" cy="631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90" y="-203568"/>
            <a:ext cx="6367014" cy="4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>
          <a:xfrm>
            <a:off x="-1" y="998396"/>
            <a:ext cx="3603103" cy="999738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405480" y="1193291"/>
            <a:ext cx="1805581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368868" y="1193291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54677" y="1994315"/>
            <a:ext cx="3025953" cy="584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8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1" y="1233489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1" y="1461346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1" y="1768891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3" y="2690840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2" y="2891926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3" y="3272977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6" y="1168264"/>
            <a:ext cx="674290" cy="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This is the RSG Palette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65860" y="2968830"/>
            <a:ext cx="9626931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39193" y="4785758"/>
            <a:ext cx="4085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main colors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491845" y="2701036"/>
            <a:ext cx="4085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Pop/accent colors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68488" y="4833257"/>
            <a:ext cx="4908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Neutrals of grey and light warm yellow</a:t>
            </a:r>
          </a:p>
        </p:txBody>
      </p:sp>
    </p:spTree>
    <p:extLst>
      <p:ext uri="{BB962C8B-B14F-4D97-AF65-F5344CB8AC3E}">
        <p14:creationId xmlns:p14="http://schemas.microsoft.com/office/powerpoint/2010/main" val="31575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"/>
          <a:stretch/>
        </p:blipFill>
        <p:spPr>
          <a:xfrm>
            <a:off x="146082" y="160867"/>
            <a:ext cx="11887200" cy="6536263"/>
          </a:xfrm>
          <a:prstGeom prst="rect">
            <a:avLst/>
          </a:prstGeom>
        </p:spPr>
      </p:pic>
      <p:sp>
        <p:nvSpPr>
          <p:cNvPr id="10" name="Rectangle 10"/>
          <p:cNvSpPr/>
          <p:nvPr userDrawn="1"/>
        </p:nvSpPr>
        <p:spPr>
          <a:xfrm>
            <a:off x="146082" y="2824745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59" y="2950341"/>
            <a:ext cx="6584949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46459" y="4076096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59" y="4372054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March 16, 2017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3" y="3018531"/>
            <a:ext cx="2895895" cy="8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4" b="-4619"/>
          <a:stretch/>
        </p:blipFill>
        <p:spPr>
          <a:xfrm>
            <a:off x="210589" y="194732"/>
            <a:ext cx="11785600" cy="575733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10589" y="4755511"/>
            <a:ext cx="11785600" cy="1931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10"/>
          <p:cNvSpPr/>
          <p:nvPr userDrawn="1"/>
        </p:nvSpPr>
        <p:spPr>
          <a:xfrm>
            <a:off x="146082" y="4054971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27644" y="4198682"/>
            <a:ext cx="6584949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1097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7644" y="5324438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27644" y="5620396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March 16, 2017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3" y="4237277"/>
            <a:ext cx="2960314" cy="8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9517" y="1436689"/>
            <a:ext cx="10792883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2724150"/>
            <a:ext cx="10792179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89517" y="1533526"/>
            <a:ext cx="10792883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3636670"/>
            <a:ext cx="10792179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688975" indent="-231775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0125" y="1535113"/>
            <a:ext cx="7192276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0124" y="2174875"/>
            <a:ext cx="7192277" cy="3951288"/>
          </a:xfrm>
        </p:spPr>
        <p:txBody>
          <a:bodyPr>
            <a:noAutofit/>
          </a:bodyPr>
          <a:lstStyle>
            <a:lvl1pPr marL="346075" indent="-230188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89519" y="1535113"/>
            <a:ext cx="3437544" cy="4591050"/>
          </a:xfrm>
        </p:spPr>
        <p:txBody>
          <a:bodyPr>
            <a:noAutofit/>
          </a:bodyPr>
          <a:lstStyle>
            <a:lvl1pPr marL="344488" indent="-225425"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0222" y="274638"/>
            <a:ext cx="10792177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402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36077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" y="6129795"/>
            <a:ext cx="12191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1276344" y="6312469"/>
            <a:ext cx="508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1" y="6277093"/>
            <a:ext cx="480749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67" r:id="rId11"/>
    <p:sldLayoutId id="2147483668" r:id="rId12"/>
    <p:sldLayoutId id="2147483669" r:id="rId13"/>
    <p:sldLayoutId id="2147483670" r:id="rId14"/>
    <p:sldLayoutId id="2147483675" r:id="rId15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.xls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46459" y="2485947"/>
            <a:ext cx="6584949" cy="1399314"/>
          </a:xfrm>
        </p:spPr>
        <p:txBody>
          <a:bodyPr/>
          <a:lstStyle/>
          <a:p>
            <a:r>
              <a:rPr lang="en-US" dirty="0"/>
              <a:t>Toll Optimization Algorithm for Evaluating Road Pricing Scenarios: Application to SacSim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346458" y="4782035"/>
            <a:ext cx="6584949" cy="275543"/>
          </a:xfrm>
        </p:spPr>
        <p:txBody>
          <a:bodyPr/>
          <a:lstStyle/>
          <a:p>
            <a:r>
              <a:rPr lang="en-US" dirty="0"/>
              <a:t>June 4, 2019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346459" y="4106450"/>
            <a:ext cx="7019168" cy="531208"/>
          </a:xfrm>
        </p:spPr>
        <p:txBody>
          <a:bodyPr/>
          <a:lstStyle/>
          <a:p>
            <a:r>
              <a:rPr lang="en-US" dirty="0"/>
              <a:t>Albab Noor, Joel Freedman, Mark Bradley (RSG)</a:t>
            </a:r>
          </a:p>
          <a:p>
            <a:r>
              <a:rPr lang="en-US" dirty="0"/>
              <a:t>Kyle Shipley, </a:t>
            </a:r>
            <a:r>
              <a:rPr lang="en-US" dirty="0" err="1"/>
              <a:t>Yanmei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, Bruce </a:t>
            </a:r>
            <a:r>
              <a:rPr lang="en-US" dirty="0" err="1"/>
              <a:t>Griesenbeck</a:t>
            </a:r>
            <a:r>
              <a:rPr lang="en-US" dirty="0"/>
              <a:t> (SACOG)</a:t>
            </a:r>
          </a:p>
        </p:txBody>
      </p:sp>
    </p:spTree>
    <p:extLst>
      <p:ext uri="{BB962C8B-B14F-4D97-AF65-F5344CB8AC3E}">
        <p14:creationId xmlns:p14="http://schemas.microsoft.com/office/powerpoint/2010/main" val="231414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0023" y="3952582"/>
            <a:ext cx="5883627" cy="285219"/>
          </a:xfrm>
        </p:spPr>
        <p:txBody>
          <a:bodyPr/>
          <a:lstStyle/>
          <a:p>
            <a:r>
              <a:rPr lang="en-US" sz="1800" dirty="0"/>
              <a:t>ALBAB NOOR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80023" y="4200318"/>
            <a:ext cx="5884333" cy="222407"/>
          </a:xfrm>
        </p:spPr>
        <p:txBody>
          <a:bodyPr/>
          <a:lstStyle/>
          <a:p>
            <a:r>
              <a:rPr lang="en-US" dirty="0"/>
              <a:t>ANALYST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280023" y="4321460"/>
            <a:ext cx="5884333" cy="460077"/>
          </a:xfrm>
        </p:spPr>
        <p:txBody>
          <a:bodyPr/>
          <a:lstStyle/>
          <a:p>
            <a:r>
              <a:rPr lang="en-US" dirty="0"/>
              <a:t>albab.noor@rsginc.com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280023" y="5039691"/>
            <a:ext cx="5883627" cy="285219"/>
          </a:xfrm>
        </p:spPr>
        <p:txBody>
          <a:bodyPr/>
          <a:lstStyle/>
          <a:p>
            <a:r>
              <a:rPr lang="en-US" sz="1800" dirty="0"/>
              <a:t>KYLE SHIPLEY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280023" y="5299335"/>
            <a:ext cx="5884333" cy="295275"/>
          </a:xfrm>
        </p:spPr>
        <p:txBody>
          <a:bodyPr/>
          <a:lstStyle/>
          <a:p>
            <a:r>
              <a:rPr lang="en-US" dirty="0"/>
              <a:t>ANALYST (SACOG)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80023" y="5515916"/>
            <a:ext cx="5884333" cy="554919"/>
          </a:xfrm>
        </p:spPr>
        <p:txBody>
          <a:bodyPr/>
          <a:lstStyle/>
          <a:p>
            <a:r>
              <a:rPr lang="en-US" dirty="0"/>
              <a:t>kshipley@sacog.org</a:t>
            </a:r>
          </a:p>
        </p:txBody>
      </p:sp>
    </p:spTree>
    <p:extLst>
      <p:ext uri="{BB962C8B-B14F-4D97-AF65-F5344CB8AC3E}">
        <p14:creationId xmlns:p14="http://schemas.microsoft.com/office/powerpoint/2010/main" val="98626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5C12-89FC-40E9-BA6B-C3FD6CDC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Pricing</a:t>
            </a:r>
          </a:p>
        </p:txBody>
      </p:sp>
      <p:pic>
        <p:nvPicPr>
          <p:cNvPr id="2062" name="Picture 14" descr="Image result for sacog mtp/scs">
            <a:extLst>
              <a:ext uri="{FF2B5EF4-FFF2-40B4-BE49-F238E27FC236}">
                <a16:creationId xmlns:a16="http://schemas.microsoft.com/office/drawing/2014/main" id="{4BF0F6BC-5A46-4172-B35E-B6E15DF08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98" y="2612456"/>
            <a:ext cx="4030157" cy="1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Coins">
            <a:extLst>
              <a:ext uri="{FF2B5EF4-FFF2-40B4-BE49-F238E27FC236}">
                <a16:creationId xmlns:a16="http://schemas.microsoft.com/office/drawing/2014/main" id="{BE587A7C-004E-498B-A51A-BF613EEA9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9157" y="2408141"/>
            <a:ext cx="949710" cy="10208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445C7C-E6F3-411D-AEC7-BD1001C7C1CF}"/>
              </a:ext>
            </a:extLst>
          </p:cNvPr>
          <p:cNvGrpSpPr/>
          <p:nvPr/>
        </p:nvGrpSpPr>
        <p:grpSpPr>
          <a:xfrm>
            <a:off x="4956668" y="2657748"/>
            <a:ext cx="1821601" cy="1759713"/>
            <a:chOff x="2276791" y="3834757"/>
            <a:chExt cx="1821601" cy="1759713"/>
          </a:xfrm>
        </p:grpSpPr>
        <p:pic>
          <p:nvPicPr>
            <p:cNvPr id="26" name="Graphic 25" descr="Car">
              <a:extLst>
                <a:ext uri="{FF2B5EF4-FFF2-40B4-BE49-F238E27FC236}">
                  <a16:creationId xmlns:a16="http://schemas.microsoft.com/office/drawing/2014/main" id="{989996D5-C30A-467D-8B90-8C8389B77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794" y="3834757"/>
              <a:ext cx="1259598" cy="1431578"/>
            </a:xfrm>
            <a:prstGeom prst="rect">
              <a:avLst/>
            </a:prstGeom>
          </p:spPr>
        </p:pic>
        <p:pic>
          <p:nvPicPr>
            <p:cNvPr id="27" name="Graphic 26" descr="Car">
              <a:extLst>
                <a:ext uri="{FF2B5EF4-FFF2-40B4-BE49-F238E27FC236}">
                  <a16:creationId xmlns:a16="http://schemas.microsoft.com/office/drawing/2014/main" id="{1FD4230D-42C2-42C0-BBEF-717E40EE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76791" y="4162892"/>
              <a:ext cx="1259598" cy="1431578"/>
            </a:xfrm>
            <a:prstGeom prst="rect">
              <a:avLst/>
            </a:prstGeom>
          </p:spPr>
        </p:pic>
      </p:grp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8F1BBD6C-73D7-4326-821F-BDEF00ED66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D7DE83-BEEB-4119-80E9-68E651FE62CF}"/>
              </a:ext>
            </a:extLst>
          </p:cNvPr>
          <p:cNvGrpSpPr/>
          <p:nvPr/>
        </p:nvGrpSpPr>
        <p:grpSpPr>
          <a:xfrm>
            <a:off x="812148" y="2260106"/>
            <a:ext cx="3016617" cy="2185372"/>
            <a:chOff x="1625695" y="956538"/>
            <a:chExt cx="3016617" cy="21853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7D8864-E8AF-4786-92B3-C85457A39FFD}"/>
                </a:ext>
              </a:extLst>
            </p:cNvPr>
            <p:cNvGrpSpPr/>
            <p:nvPr/>
          </p:nvGrpSpPr>
          <p:grpSpPr>
            <a:xfrm>
              <a:off x="1906912" y="956538"/>
              <a:ext cx="2296961" cy="2025440"/>
              <a:chOff x="1960946" y="1171125"/>
              <a:chExt cx="2296961" cy="2025440"/>
            </a:xfrm>
          </p:grpSpPr>
          <p:pic>
            <p:nvPicPr>
              <p:cNvPr id="22" name="Graphic 21" descr="Car">
                <a:extLst>
                  <a:ext uri="{FF2B5EF4-FFF2-40B4-BE49-F238E27FC236}">
                    <a16:creationId xmlns:a16="http://schemas.microsoft.com/office/drawing/2014/main" id="{7B5A2AFD-14FC-4144-8291-BCC0461CC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960946" y="1171125"/>
                <a:ext cx="1294792" cy="1388786"/>
              </a:xfrm>
              <a:prstGeom prst="rect">
                <a:avLst/>
              </a:prstGeom>
            </p:spPr>
          </p:pic>
          <p:pic>
            <p:nvPicPr>
              <p:cNvPr id="20" name="Graphic 19" descr="Car">
                <a:extLst>
                  <a:ext uri="{FF2B5EF4-FFF2-40B4-BE49-F238E27FC236}">
                    <a16:creationId xmlns:a16="http://schemas.microsoft.com/office/drawing/2014/main" id="{57F11DB1-82A5-4BFB-940D-39CDEB72B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63115" y="1489452"/>
                <a:ext cx="1294792" cy="1388786"/>
              </a:xfrm>
              <a:prstGeom prst="rect">
                <a:avLst/>
              </a:prstGeom>
            </p:spPr>
          </p:pic>
          <p:pic>
            <p:nvPicPr>
              <p:cNvPr id="21" name="Graphic 20" descr="Car">
                <a:extLst>
                  <a:ext uri="{FF2B5EF4-FFF2-40B4-BE49-F238E27FC236}">
                    <a16:creationId xmlns:a16="http://schemas.microsoft.com/office/drawing/2014/main" id="{00D36717-6086-452A-8EE6-FE6362BF3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85410" y="1807779"/>
                <a:ext cx="1294792" cy="1388786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92C89D-2E82-445B-B29B-B3A8005CCCB0}"/>
                </a:ext>
              </a:extLst>
            </p:cNvPr>
            <p:cNvSpPr txBox="1"/>
            <p:nvPr/>
          </p:nvSpPr>
          <p:spPr>
            <a:xfrm>
              <a:off x="1625695" y="2741800"/>
              <a:ext cx="3016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Manage Congestion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557699-EDAE-4A27-89BD-D62AEB2614CB}"/>
              </a:ext>
            </a:extLst>
          </p:cNvPr>
          <p:cNvSpPr txBox="1"/>
          <p:nvPr/>
        </p:nvSpPr>
        <p:spPr>
          <a:xfrm>
            <a:off x="4305572" y="4094973"/>
            <a:ext cx="301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Generate Revenue</a:t>
            </a:r>
          </a:p>
        </p:txBody>
      </p:sp>
    </p:spTree>
    <p:extLst>
      <p:ext uri="{BB962C8B-B14F-4D97-AF65-F5344CB8AC3E}">
        <p14:creationId xmlns:p14="http://schemas.microsoft.com/office/powerpoint/2010/main" val="304409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9613" y="328961"/>
            <a:ext cx="3146052" cy="96072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Network Coding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80D55E0-E1D6-4590-91FF-09A31DA51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C8CFA5-3B16-47ED-BBCE-7076F65F3976}"/>
              </a:ext>
            </a:extLst>
          </p:cNvPr>
          <p:cNvCxnSpPr>
            <a:cxnSpLocks/>
          </p:cNvCxnSpPr>
          <p:nvPr/>
        </p:nvCxnSpPr>
        <p:spPr>
          <a:xfrm rot="5400000">
            <a:off x="5252336" y="-1105388"/>
            <a:ext cx="0" cy="8605446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948A20-CE5D-46DA-924B-C99379EC974F}"/>
              </a:ext>
            </a:extLst>
          </p:cNvPr>
          <p:cNvCxnSpPr>
            <a:cxnSpLocks/>
          </p:cNvCxnSpPr>
          <p:nvPr/>
        </p:nvCxnSpPr>
        <p:spPr>
          <a:xfrm rot="5400000">
            <a:off x="5252336" y="-474816"/>
            <a:ext cx="0" cy="8605446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524288-FCB6-4C0D-A543-5D41CAB9D92F}"/>
              </a:ext>
            </a:extLst>
          </p:cNvPr>
          <p:cNvCxnSpPr>
            <a:cxnSpLocks/>
          </p:cNvCxnSpPr>
          <p:nvPr/>
        </p:nvCxnSpPr>
        <p:spPr>
          <a:xfrm rot="5400000">
            <a:off x="5252338" y="-1714988"/>
            <a:ext cx="0" cy="8605446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90FBE-BF50-4B08-A09D-A9BE8CC59232}"/>
              </a:ext>
            </a:extLst>
          </p:cNvPr>
          <p:cNvSpPr/>
          <p:nvPr/>
        </p:nvSpPr>
        <p:spPr>
          <a:xfrm>
            <a:off x="949613" y="2718539"/>
            <a:ext cx="8605446" cy="3348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576501-C988-4A84-9874-A9D3D04192A4}"/>
              </a:ext>
            </a:extLst>
          </p:cNvPr>
          <p:cNvSpPr/>
          <p:nvPr/>
        </p:nvSpPr>
        <p:spPr>
          <a:xfrm>
            <a:off x="949613" y="3356047"/>
            <a:ext cx="8605448" cy="334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8C1E2-E710-44FE-9299-5F27F99CFCAE}"/>
              </a:ext>
            </a:extLst>
          </p:cNvPr>
          <p:cNvSpPr txBox="1"/>
          <p:nvPr/>
        </p:nvSpPr>
        <p:spPr>
          <a:xfrm>
            <a:off x="9671730" y="2655155"/>
            <a:ext cx="187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TOLLID =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3598A-B4FB-4D62-8364-C39821D79B08}"/>
              </a:ext>
            </a:extLst>
          </p:cNvPr>
          <p:cNvSpPr txBox="1"/>
          <p:nvPr/>
        </p:nvSpPr>
        <p:spPr>
          <a:xfrm>
            <a:off x="9747490" y="3308916"/>
            <a:ext cx="172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GPID =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109E6B-492B-4C39-B7B7-39DD08EEE5A7}"/>
              </a:ext>
            </a:extLst>
          </p:cNvPr>
          <p:cNvSpPr txBox="1"/>
          <p:nvPr/>
        </p:nvSpPr>
        <p:spPr>
          <a:xfrm>
            <a:off x="2933699" y="3323441"/>
            <a:ext cx="4637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GENERAL PURPOSE LANES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3569CD-856E-40BC-9848-C3FCD0A8F071}"/>
              </a:ext>
            </a:extLst>
          </p:cNvPr>
          <p:cNvSpPr txBox="1"/>
          <p:nvPr/>
        </p:nvSpPr>
        <p:spPr>
          <a:xfrm>
            <a:off x="2714103" y="2687402"/>
            <a:ext cx="507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HIGH OCCUPANCY TOLL (HOT) LANE</a:t>
            </a:r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98232572-4DD1-45AF-821A-D603E6D21EC6}"/>
              </a:ext>
            </a:extLst>
          </p:cNvPr>
          <p:cNvCxnSpPr/>
          <p:nvPr/>
        </p:nvCxnSpPr>
        <p:spPr>
          <a:xfrm flipV="1">
            <a:off x="2063692" y="1862356"/>
            <a:ext cx="1711354" cy="964734"/>
          </a:xfrm>
          <a:prstGeom prst="curvedConnector3">
            <a:avLst>
              <a:gd name="adj1" fmla="val -3431"/>
            </a:avLst>
          </a:prstGeom>
          <a:ln w="762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AF1F2EA-01F2-45EC-A163-36B6D17B8C08}"/>
              </a:ext>
            </a:extLst>
          </p:cNvPr>
          <p:cNvSpPr txBox="1"/>
          <p:nvPr/>
        </p:nvSpPr>
        <p:spPr>
          <a:xfrm>
            <a:off x="3845577" y="1631523"/>
            <a:ext cx="301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Travel time (Toll lane)</a:t>
            </a:r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F1560DAC-7969-4051-A5B7-C032BDB0B754}"/>
              </a:ext>
            </a:extLst>
          </p:cNvPr>
          <p:cNvCxnSpPr>
            <a:cxnSpLocks/>
          </p:cNvCxnSpPr>
          <p:nvPr/>
        </p:nvCxnSpPr>
        <p:spPr>
          <a:xfrm>
            <a:off x="2063692" y="3613284"/>
            <a:ext cx="1711354" cy="903078"/>
          </a:xfrm>
          <a:prstGeom prst="curvedConnector3">
            <a:avLst>
              <a:gd name="adj1" fmla="val -5392"/>
            </a:avLst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74E0C54-93C5-4F2B-A529-AAAAFB4047BC}"/>
              </a:ext>
            </a:extLst>
          </p:cNvPr>
          <p:cNvSpPr txBox="1"/>
          <p:nvPr/>
        </p:nvSpPr>
        <p:spPr>
          <a:xfrm>
            <a:off x="3845577" y="4303263"/>
            <a:ext cx="301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Travel time (GP lane)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CAA01E-C332-4495-A6AF-FDE9FD28D3E2}"/>
              </a:ext>
            </a:extLst>
          </p:cNvPr>
          <p:cNvSpPr txBox="1"/>
          <p:nvPr/>
        </p:nvSpPr>
        <p:spPr>
          <a:xfrm>
            <a:off x="1609602" y="5328734"/>
            <a:ext cx="748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Time Savings = </a:t>
            </a: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Travel time (Toll lane)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 Travel time (GP lane)</a:t>
            </a:r>
          </a:p>
        </p:txBody>
      </p:sp>
    </p:spTree>
    <p:extLst>
      <p:ext uri="{BB962C8B-B14F-4D97-AF65-F5344CB8AC3E}">
        <p14:creationId xmlns:p14="http://schemas.microsoft.com/office/powerpoint/2010/main" val="320791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4952" y="283937"/>
            <a:ext cx="10792177" cy="96072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Algorithm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A260EF-E62A-457F-A718-4EFF79E9E18A}"/>
              </a:ext>
            </a:extLst>
          </p:cNvPr>
          <p:cNvSpPr/>
          <p:nvPr/>
        </p:nvSpPr>
        <p:spPr>
          <a:xfrm>
            <a:off x="5520463" y="1234370"/>
            <a:ext cx="933432" cy="50898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Start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D812C44-B972-4D2F-84DB-C5B71081FF23}"/>
              </a:ext>
            </a:extLst>
          </p:cNvPr>
          <p:cNvSpPr/>
          <p:nvPr/>
        </p:nvSpPr>
        <p:spPr>
          <a:xfrm>
            <a:off x="5331119" y="2074847"/>
            <a:ext cx="1316377" cy="318381"/>
          </a:xfrm>
          <a:prstGeom prst="parallelogram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Toll</a:t>
            </a: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263BBE7D-1D2F-4501-9E85-1F2163B47692}"/>
              </a:ext>
            </a:extLst>
          </p:cNvPr>
          <p:cNvSpPr/>
          <p:nvPr/>
        </p:nvSpPr>
        <p:spPr>
          <a:xfrm>
            <a:off x="4766822" y="4218965"/>
            <a:ext cx="2456447" cy="836280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V/C &gt; MAX V/C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7B1DFE-032C-4B4D-B59C-6A0B64DB997E}"/>
              </a:ext>
            </a:extLst>
          </p:cNvPr>
          <p:cNvSpPr/>
          <p:nvPr/>
        </p:nvSpPr>
        <p:spPr>
          <a:xfrm>
            <a:off x="5336603" y="3062989"/>
            <a:ext cx="1311353" cy="6156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Highway Assignment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527766-0463-4D06-9EA2-7DFA016BA6CC}"/>
              </a:ext>
            </a:extLst>
          </p:cNvPr>
          <p:cNvSpPr/>
          <p:nvPr/>
        </p:nvSpPr>
        <p:spPr>
          <a:xfrm>
            <a:off x="8397028" y="4383060"/>
            <a:ext cx="2456447" cy="5089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New Toll = Value of Time * Time Savings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E71189-9B99-4145-A89A-35C96F29C66E}"/>
              </a:ext>
            </a:extLst>
          </p:cNvPr>
          <p:cNvSpPr/>
          <p:nvPr/>
        </p:nvSpPr>
        <p:spPr>
          <a:xfrm>
            <a:off x="966803" y="4380321"/>
            <a:ext cx="2639224" cy="5089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New Toll = Current Toll * Increment Factor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E64CFD-C103-43CC-8250-E421DB30E5DC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5987179" y="1743352"/>
            <a:ext cx="2129" cy="33149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D9F48B-DA97-4720-8B31-5C04712421A6}"/>
              </a:ext>
            </a:extLst>
          </p:cNvPr>
          <p:cNvCxnSpPr>
            <a:cxnSpLocks/>
            <a:stCxn id="3" idx="4"/>
            <a:endCxn id="6" idx="0"/>
          </p:cNvCxnSpPr>
          <p:nvPr/>
        </p:nvCxnSpPr>
        <p:spPr>
          <a:xfrm>
            <a:off x="5989308" y="2393228"/>
            <a:ext cx="2972" cy="66976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635416-2F4D-4F65-853D-F1B950BBABA2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>
            <a:off x="5992280" y="3678667"/>
            <a:ext cx="2766" cy="54029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B7AC4BD8-209A-4D30-8E2D-903C55CCB77A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7223269" y="4637105"/>
            <a:ext cx="1173759" cy="447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E3BBD20C-A6F0-4B51-A392-F5AC57B535C9}"/>
              </a:ext>
            </a:extLst>
          </p:cNvPr>
          <p:cNvCxnSpPr>
            <a:cxnSpLocks/>
            <a:stCxn id="4" idx="1"/>
            <a:endCxn id="12" idx="3"/>
          </p:cNvCxnSpPr>
          <p:nvPr/>
        </p:nvCxnSpPr>
        <p:spPr>
          <a:xfrm rot="10800000">
            <a:off x="3606028" y="4634813"/>
            <a:ext cx="1160795" cy="2292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Diamond 63">
            <a:extLst>
              <a:ext uri="{FF2B5EF4-FFF2-40B4-BE49-F238E27FC236}">
                <a16:creationId xmlns:a16="http://schemas.microsoft.com/office/drawing/2014/main" id="{85D2830B-07B8-4586-8904-C31BCA00E7AF}"/>
              </a:ext>
            </a:extLst>
          </p:cNvPr>
          <p:cNvSpPr/>
          <p:nvPr/>
        </p:nvSpPr>
        <p:spPr>
          <a:xfrm>
            <a:off x="8188446" y="2941916"/>
            <a:ext cx="2873610" cy="836280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Toll Change &lt; Conv. Criteria</a:t>
            </a:r>
          </a:p>
        </p:txBody>
      </p:sp>
      <p:sp>
        <p:nvSpPr>
          <p:cNvPr id="77" name="Diamond 76">
            <a:extLst>
              <a:ext uri="{FF2B5EF4-FFF2-40B4-BE49-F238E27FC236}">
                <a16:creationId xmlns:a16="http://schemas.microsoft.com/office/drawing/2014/main" id="{3016931F-2120-4020-BA83-2D20CC9BC2DC}"/>
              </a:ext>
            </a:extLst>
          </p:cNvPr>
          <p:cNvSpPr/>
          <p:nvPr/>
        </p:nvSpPr>
        <p:spPr>
          <a:xfrm>
            <a:off x="851499" y="2916978"/>
            <a:ext cx="2869831" cy="836280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Toll Change &lt; Conv. Criteria</a:t>
            </a: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829C8752-FFA0-41BA-A8BE-D0E8A2CD9F82}"/>
              </a:ext>
            </a:extLst>
          </p:cNvPr>
          <p:cNvCxnSpPr>
            <a:cxnSpLocks/>
            <a:stCxn id="11" idx="0"/>
            <a:endCxn id="64" idx="2"/>
          </p:cNvCxnSpPr>
          <p:nvPr/>
        </p:nvCxnSpPr>
        <p:spPr>
          <a:xfrm rot="16200000" flipV="1">
            <a:off x="9322820" y="4080627"/>
            <a:ext cx="604864" cy="1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9016C22-2EC5-4B4C-8FFF-FD2D9D738B19}"/>
              </a:ext>
            </a:extLst>
          </p:cNvPr>
          <p:cNvCxnSpPr>
            <a:cxnSpLocks/>
            <a:stCxn id="12" idx="0"/>
            <a:endCxn id="77" idx="2"/>
          </p:cNvCxnSpPr>
          <p:nvPr/>
        </p:nvCxnSpPr>
        <p:spPr>
          <a:xfrm flipV="1">
            <a:off x="2286415" y="3753258"/>
            <a:ext cx="0" cy="62706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85C213BD-BB1B-4273-8FB4-B2B8C5F44164}"/>
              </a:ext>
            </a:extLst>
          </p:cNvPr>
          <p:cNvCxnSpPr>
            <a:cxnSpLocks/>
            <a:stCxn id="77" idx="0"/>
            <a:endCxn id="3" idx="5"/>
          </p:cNvCxnSpPr>
          <p:nvPr/>
        </p:nvCxnSpPr>
        <p:spPr>
          <a:xfrm rot="5400000" flipH="1" flipV="1">
            <a:off x="3487196" y="1033257"/>
            <a:ext cx="682940" cy="3084502"/>
          </a:xfrm>
          <a:prstGeom prst="bentConnector2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90C5B61D-E87E-4112-89AE-459A83171BD0}"/>
              </a:ext>
            </a:extLst>
          </p:cNvPr>
          <p:cNvCxnSpPr>
            <a:cxnSpLocks/>
            <a:stCxn id="64" idx="0"/>
            <a:endCxn id="3" idx="2"/>
          </p:cNvCxnSpPr>
          <p:nvPr/>
        </p:nvCxnSpPr>
        <p:spPr>
          <a:xfrm rot="16200000" flipV="1">
            <a:off x="7762536" y="1079200"/>
            <a:ext cx="707878" cy="3017553"/>
          </a:xfrm>
          <a:prstGeom prst="bentConnector2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A07E0F4-8D0F-4A18-A1CF-15309D468CB2}"/>
              </a:ext>
            </a:extLst>
          </p:cNvPr>
          <p:cNvSpPr/>
          <p:nvPr/>
        </p:nvSpPr>
        <p:spPr>
          <a:xfrm>
            <a:off x="5338635" y="5488121"/>
            <a:ext cx="1387666" cy="4624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End</a:t>
            </a:r>
          </a:p>
        </p:txBody>
      </p:sp>
      <p:cxnSp>
        <p:nvCxnSpPr>
          <p:cNvPr id="94" name="Connector: Elbow 93">
            <a:extLst>
              <a:ext uri="{FF2B5EF4-FFF2-40B4-BE49-F238E27FC236}">
                <a16:creationId xmlns:a16="http://schemas.microsoft.com/office/drawing/2014/main" id="{3F0CDDCB-B491-48B1-B87D-B8933EE56446}"/>
              </a:ext>
            </a:extLst>
          </p:cNvPr>
          <p:cNvCxnSpPr>
            <a:cxnSpLocks/>
            <a:stCxn id="64" idx="3"/>
            <a:endCxn id="92" idx="3"/>
          </p:cNvCxnSpPr>
          <p:nvPr/>
        </p:nvCxnSpPr>
        <p:spPr>
          <a:xfrm flipH="1">
            <a:off x="6726301" y="3360056"/>
            <a:ext cx="4335755" cy="2359270"/>
          </a:xfrm>
          <a:prstGeom prst="bentConnector3">
            <a:avLst>
              <a:gd name="adj1" fmla="val -5272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83984ABE-B3AA-4421-920C-09B6A37FDA9F}"/>
              </a:ext>
            </a:extLst>
          </p:cNvPr>
          <p:cNvCxnSpPr>
            <a:cxnSpLocks/>
            <a:stCxn id="77" idx="1"/>
            <a:endCxn id="92" idx="1"/>
          </p:cNvCxnSpPr>
          <p:nvPr/>
        </p:nvCxnSpPr>
        <p:spPr>
          <a:xfrm rot="10800000" flipH="1" flipV="1">
            <a:off x="851499" y="3335118"/>
            <a:ext cx="4487136" cy="2384208"/>
          </a:xfrm>
          <a:prstGeom prst="bentConnector3">
            <a:avLst>
              <a:gd name="adj1" fmla="val -5095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F342305-0D2F-406C-BED4-9BC711B381E9}"/>
              </a:ext>
            </a:extLst>
          </p:cNvPr>
          <p:cNvSpPr txBox="1"/>
          <p:nvPr/>
        </p:nvSpPr>
        <p:spPr>
          <a:xfrm>
            <a:off x="7478232" y="4210408"/>
            <a:ext cx="6382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F2B099D-307A-40D4-9B19-F8703B077706}"/>
              </a:ext>
            </a:extLst>
          </p:cNvPr>
          <p:cNvSpPr txBox="1"/>
          <p:nvPr/>
        </p:nvSpPr>
        <p:spPr>
          <a:xfrm>
            <a:off x="4001097" y="4210408"/>
            <a:ext cx="6382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BCF4E3E-9EDD-47E0-9945-5B29AD925633}"/>
              </a:ext>
            </a:extLst>
          </p:cNvPr>
          <p:cNvSpPr txBox="1"/>
          <p:nvPr/>
        </p:nvSpPr>
        <p:spPr>
          <a:xfrm>
            <a:off x="431480" y="2922251"/>
            <a:ext cx="6382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EF79C47-76CF-471D-A23B-0C420BADA0B7}"/>
              </a:ext>
            </a:extLst>
          </p:cNvPr>
          <p:cNvSpPr txBox="1"/>
          <p:nvPr/>
        </p:nvSpPr>
        <p:spPr>
          <a:xfrm>
            <a:off x="10988764" y="2954132"/>
            <a:ext cx="6382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6ABD62F-53C8-492A-89B2-D7461F48900D}"/>
              </a:ext>
            </a:extLst>
          </p:cNvPr>
          <p:cNvSpPr txBox="1"/>
          <p:nvPr/>
        </p:nvSpPr>
        <p:spPr>
          <a:xfrm>
            <a:off x="9932121" y="2362737"/>
            <a:ext cx="6382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F681CA3-B695-4A41-9813-A9C18386096C}"/>
              </a:ext>
            </a:extLst>
          </p:cNvPr>
          <p:cNvSpPr txBox="1"/>
          <p:nvPr/>
        </p:nvSpPr>
        <p:spPr>
          <a:xfrm>
            <a:off x="1533081" y="2403746"/>
            <a:ext cx="6382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pic>
        <p:nvPicPr>
          <p:cNvPr id="131" name="Picture 130" descr="A close up of a logo&#10;&#10;Description automatically generated">
            <a:extLst>
              <a:ext uri="{FF2B5EF4-FFF2-40B4-BE49-F238E27FC236}">
                <a16:creationId xmlns:a16="http://schemas.microsoft.com/office/drawing/2014/main" id="{DE6A84B8-E971-474C-8DD2-1F388B018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4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0A9D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0A9D2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0A9D2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0A9D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0A9D2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0A9D2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20E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20E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20E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Toll Optimization Loops in AM Peak Period 3 (9 AM – 10 AM)</a:t>
            </a:r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DA2688D6-0859-4DFE-85E2-06D7285AE81C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589832507"/>
              </p:ext>
            </p:extLst>
          </p:nvPr>
        </p:nvGraphicFramePr>
        <p:xfrm>
          <a:off x="790222" y="1604241"/>
          <a:ext cx="10458801" cy="36495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2828">
                  <a:extLst>
                    <a:ext uri="{9D8B030D-6E8A-4147-A177-3AD203B41FA5}">
                      <a16:colId xmlns:a16="http://schemas.microsoft.com/office/drawing/2014/main" val="363190358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424325484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95137295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895635813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1316218792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4056196589"/>
                    </a:ext>
                  </a:extLst>
                </a:gridCol>
                <a:gridCol w="992504">
                  <a:extLst>
                    <a:ext uri="{9D8B030D-6E8A-4147-A177-3AD203B41FA5}">
                      <a16:colId xmlns:a16="http://schemas.microsoft.com/office/drawing/2014/main" val="668159308"/>
                    </a:ext>
                  </a:extLst>
                </a:gridCol>
                <a:gridCol w="160021">
                  <a:extLst>
                    <a:ext uri="{9D8B030D-6E8A-4147-A177-3AD203B41FA5}">
                      <a16:colId xmlns:a16="http://schemas.microsoft.com/office/drawing/2014/main" val="239741283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09706645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3987325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43488340"/>
                    </a:ext>
                  </a:extLst>
                </a:gridCol>
                <a:gridCol w="714373">
                  <a:extLst>
                    <a:ext uri="{9D8B030D-6E8A-4147-A177-3AD203B41FA5}">
                      <a16:colId xmlns:a16="http://schemas.microsoft.com/office/drawing/2014/main" val="256168101"/>
                    </a:ext>
                  </a:extLst>
                </a:gridCol>
              </a:tblGrid>
              <a:tr h="535472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Segment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HOT Time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GP Time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Time Savings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VOT Toll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Max V/C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070966"/>
                  </a:ext>
                </a:extLst>
              </a:tr>
              <a:tr h="3460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Loop 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657552"/>
                  </a:ext>
                </a:extLst>
              </a:tr>
              <a:tr h="346005"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3.56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7096806"/>
                  </a:ext>
                </a:extLst>
              </a:tr>
              <a:tr h="346005"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4.78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0.79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8194906"/>
                  </a:ext>
                </a:extLst>
              </a:tr>
              <a:tr h="346005"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4.24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494814"/>
                  </a:ext>
                </a:extLst>
              </a:tr>
              <a:tr h="34600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765573"/>
                  </a:ext>
                </a:extLst>
              </a:tr>
              <a:tr h="3460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Loop 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3.35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19440"/>
                  </a:ext>
                </a:extLst>
              </a:tr>
              <a:tr h="346005"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3.33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3.56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5703806"/>
                  </a:ext>
                </a:extLst>
              </a:tr>
              <a:tr h="346005"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5.85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0.85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1.37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3307680"/>
                  </a:ext>
                </a:extLst>
              </a:tr>
              <a:tr h="346005"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4.25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5200044"/>
                  </a:ext>
                </a:extLst>
              </a:tr>
            </a:tbl>
          </a:graphicData>
        </a:graphic>
      </p:graphicFrame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66521A3-1D43-4858-8092-8CFC88D4F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9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Volume after Loop 5 in AM Peak Period 3 (9 AM – 10 AM)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49279E-7381-48BB-9177-C8C6DB485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46891"/>
              </p:ext>
            </p:extLst>
          </p:nvPr>
        </p:nvGraphicFramePr>
        <p:xfrm>
          <a:off x="1275502" y="1235366"/>
          <a:ext cx="9640995" cy="4693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77285">
                  <a:extLst>
                    <a:ext uri="{9D8B030D-6E8A-4147-A177-3AD203B41FA5}">
                      <a16:colId xmlns:a16="http://schemas.microsoft.com/office/drawing/2014/main" val="1096052882"/>
                    </a:ext>
                  </a:extLst>
                </a:gridCol>
                <a:gridCol w="1377285">
                  <a:extLst>
                    <a:ext uri="{9D8B030D-6E8A-4147-A177-3AD203B41FA5}">
                      <a16:colId xmlns:a16="http://schemas.microsoft.com/office/drawing/2014/main" val="1391479805"/>
                    </a:ext>
                  </a:extLst>
                </a:gridCol>
                <a:gridCol w="1377285">
                  <a:extLst>
                    <a:ext uri="{9D8B030D-6E8A-4147-A177-3AD203B41FA5}">
                      <a16:colId xmlns:a16="http://schemas.microsoft.com/office/drawing/2014/main" val="2400553213"/>
                    </a:ext>
                  </a:extLst>
                </a:gridCol>
                <a:gridCol w="1377285">
                  <a:extLst>
                    <a:ext uri="{9D8B030D-6E8A-4147-A177-3AD203B41FA5}">
                      <a16:colId xmlns:a16="http://schemas.microsoft.com/office/drawing/2014/main" val="3716306430"/>
                    </a:ext>
                  </a:extLst>
                </a:gridCol>
                <a:gridCol w="1377285">
                  <a:extLst>
                    <a:ext uri="{9D8B030D-6E8A-4147-A177-3AD203B41FA5}">
                      <a16:colId xmlns:a16="http://schemas.microsoft.com/office/drawing/2014/main" val="1553774000"/>
                    </a:ext>
                  </a:extLst>
                </a:gridCol>
                <a:gridCol w="1377285">
                  <a:extLst>
                    <a:ext uri="{9D8B030D-6E8A-4147-A177-3AD203B41FA5}">
                      <a16:colId xmlns:a16="http://schemas.microsoft.com/office/drawing/2014/main" val="2729197884"/>
                    </a:ext>
                  </a:extLst>
                </a:gridCol>
                <a:gridCol w="1377285">
                  <a:extLst>
                    <a:ext uri="{9D8B030D-6E8A-4147-A177-3AD203B41FA5}">
                      <a16:colId xmlns:a16="http://schemas.microsoft.com/office/drawing/2014/main" val="2465560549"/>
                    </a:ext>
                  </a:extLst>
                </a:gridCol>
              </a:tblGrid>
              <a:tr h="300889">
                <a:tc gridSpan="7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0555481"/>
                  </a:ext>
                </a:extLst>
              </a:tr>
              <a:tr h="30088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Segments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CV2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CV3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0504070"/>
                  </a:ext>
                </a:extLst>
              </a:tr>
              <a:tr h="300889"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Low VOT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7704159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3583409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2170029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0418941"/>
                  </a:ext>
                </a:extLst>
              </a:tr>
              <a:tr h="300889"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 VOT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604612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5820820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648968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272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1921012"/>
                  </a:ext>
                </a:extLst>
              </a:tr>
              <a:tr h="300889"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High VOT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1003580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277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0099783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9908948"/>
                  </a:ext>
                </a:extLst>
              </a:tr>
              <a:tr h="300889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5512095"/>
                  </a:ext>
                </a:extLst>
              </a:tr>
            </a:tbl>
          </a:graphicData>
        </a:graphic>
      </p:graphicFrame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7D8FA63-2533-43B0-9717-C1E82CCFE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E584-B9DF-4B60-B1D0-6517C898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2" y="344211"/>
            <a:ext cx="10792177" cy="786874"/>
          </a:xfrm>
        </p:spPr>
        <p:txBody>
          <a:bodyPr/>
          <a:lstStyle/>
          <a:p>
            <a:r>
              <a:rPr lang="en-US" dirty="0"/>
              <a:t>Application: Scenarios 2035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E0481-7E45-48D0-8FA3-99A5307A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1198467"/>
            <a:ext cx="8293768" cy="490311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ECE76C6-410A-4A2E-8137-F48EE332D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1E88-0FE5-48C6-A33C-70DE5AF5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90" y="389613"/>
            <a:ext cx="2412274" cy="5270500"/>
          </a:xfrm>
        </p:spPr>
        <p:txBody>
          <a:bodyPr/>
          <a:lstStyle/>
          <a:p>
            <a:r>
              <a:rPr lang="en-US" dirty="0"/>
              <a:t>Range of Results for Pricing Tests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147CEFA-9779-4802-9454-BABE99AC9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A66E28E-EEA2-41DD-9369-811C03D5A3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366174"/>
              </p:ext>
            </p:extLst>
          </p:nvPr>
        </p:nvGraphicFramePr>
        <p:xfrm>
          <a:off x="3444376" y="315794"/>
          <a:ext cx="8123237" cy="565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Worksheet" r:id="rId4" imgW="23593255" imgH="15735287" progId="Excel.Sheet.12">
                  <p:embed/>
                </p:oleObj>
              </mc:Choice>
              <mc:Fallback>
                <p:oleObj name="Worksheet" r:id="rId4" imgW="23593255" imgH="157352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4376" y="315794"/>
                        <a:ext cx="8123237" cy="5658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65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6408-AE5C-4B0D-BB8C-262BD754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45724-2C62-4E67-8C75-837079476678}"/>
              </a:ext>
            </a:extLst>
          </p:cNvPr>
          <p:cNvSpPr txBox="1">
            <a:spLocks/>
          </p:cNvSpPr>
          <p:nvPr/>
        </p:nvSpPr>
        <p:spPr>
          <a:xfrm>
            <a:off x="790222" y="1884204"/>
            <a:ext cx="9847018" cy="3089592"/>
          </a:xfrm>
          <a:prstGeom prst="rect">
            <a:avLst/>
          </a:prstGeom>
        </p:spPr>
        <p:txBody>
          <a:bodyPr/>
          <a:lstStyle>
            <a:lvl1pPr marL="398463" indent="-279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Enhancements made to the model allow the user to evaluate different road pricing scenarios</a:t>
            </a:r>
          </a:p>
          <a:p>
            <a:pPr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user has control over which sections of which roadway to toll, set the initial, minimum, and maximum tolls for each segment</a:t>
            </a:r>
          </a:p>
          <a:p>
            <a:pPr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user can estimate revenues and time savings that can be generated from different pricing scenarios</a:t>
            </a:r>
          </a:p>
          <a:p>
            <a:pPr>
              <a:spcBef>
                <a:spcPts val="1800"/>
              </a:spcBef>
              <a:buClr>
                <a:schemeClr val="tx2"/>
              </a:buClr>
            </a:pP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Disaggregate results from the ABM can be used for cost-benefit/equity analyses.</a:t>
            </a:r>
          </a:p>
          <a:p>
            <a:pPr>
              <a:buClr>
                <a:schemeClr val="tx2"/>
              </a:buClr>
            </a:pPr>
            <a:endParaRPr lang="en-U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494C470-86A7-432E-8C28-326FCF6D3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62"/>
          <a:stretch/>
        </p:blipFill>
        <p:spPr>
          <a:xfrm>
            <a:off x="1111827" y="6252872"/>
            <a:ext cx="567902" cy="5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171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Custom 8">
      <a:dk1>
        <a:srgbClr val="48484A"/>
      </a:dk1>
      <a:lt1>
        <a:sysClr val="window" lastClr="FFFFFF"/>
      </a:lt1>
      <a:dk2>
        <a:srgbClr val="262626"/>
      </a:dk2>
      <a:lt2>
        <a:srgbClr val="F68B1F"/>
      </a:lt2>
      <a:accent1>
        <a:srgbClr val="006FA1"/>
      </a:accent1>
      <a:accent2>
        <a:srgbClr val="88CADE"/>
      </a:accent2>
      <a:accent3>
        <a:srgbClr val="65B360"/>
      </a:accent3>
      <a:accent4>
        <a:srgbClr val="FFC20E"/>
      </a:accent4>
      <a:accent5>
        <a:srgbClr val="514D85"/>
      </a:accent5>
      <a:accent6>
        <a:srgbClr val="9C122B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on - Wide Format.potx" id="{7CE3FE93-053C-446A-AC59-7A42AAF5FF43}" vid="{63557AF2-2D9F-4E61-AB0E-05BD6FB84A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a38972bdc2a28b491e8b5d76cc384854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596bb8cd0db947c7da86bc56901a4608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ery"/>
          <xsd:enumeration value="Guidance Document"/>
          <xsd:enumeration value="Contracting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Props1.xml><?xml version="1.0" encoding="utf-8"?>
<ds:datastoreItem xmlns:ds="http://schemas.openxmlformats.org/officeDocument/2006/customXml" ds:itemID="{E5F42501-FD43-4347-8465-A1634AD528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B548D2-16E5-4D59-9228-B99A31CAF826}">
  <ds:schemaRefs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4c265f44-5553-4b88-8776-487c6beffe03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- Wide Format</Template>
  <TotalTime>22129</TotalTime>
  <Words>457</Words>
  <Application>Microsoft Office PowerPoint</Application>
  <PresentationFormat>Widescreen</PresentationFormat>
  <Paragraphs>220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Lucida Grande</vt:lpstr>
      <vt:lpstr>PowerPoint Presentation</vt:lpstr>
      <vt:lpstr>Worksheet</vt:lpstr>
      <vt:lpstr>PowerPoint Presentation</vt:lpstr>
      <vt:lpstr>Road Pricing</vt:lpstr>
      <vt:lpstr>Network Coding</vt:lpstr>
      <vt:lpstr>Algorithm</vt:lpstr>
      <vt:lpstr>Toll Optimization Loops in AM Peak Period 3 (9 AM – 10 AM)</vt:lpstr>
      <vt:lpstr>Volume after Loop 5 in AM Peak Period 3 (9 AM – 10 AM)</vt:lpstr>
      <vt:lpstr>Application: Scenarios 2035</vt:lpstr>
      <vt:lpstr>Range of Results for Pricing Tests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Albab Noor</dc:creator>
  <cp:lastModifiedBy>Albab Noor</cp:lastModifiedBy>
  <cp:revision>76</cp:revision>
  <dcterms:created xsi:type="dcterms:W3CDTF">2019-04-17T20:00:59Z</dcterms:created>
  <dcterms:modified xsi:type="dcterms:W3CDTF">2019-05-31T23:14:03Z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